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6858000" cx="12192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HelveticaNeue-regular.fntdata"/><Relationship Id="rId25" Type="http://schemas.openxmlformats.org/officeDocument/2006/relationships/font" Target="fonts/MavenPro-bold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Created Summer 2021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f68f10516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df68f1051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df68f10516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018a3c5b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018a3c5b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d5051b64c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d5051b6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 multiplexing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measures of current qos, bandwidth, and the delay</a:t>
            </a:r>
            <a:endParaRPr/>
          </a:p>
        </p:txBody>
      </p:sp>
      <p:sp>
        <p:nvSpPr>
          <p:cNvPr id="408" name="Google Shape;408;gdd5051b64c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05537604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0553760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solution</a:t>
            </a:r>
            <a:endParaRPr/>
          </a:p>
        </p:txBody>
      </p:sp>
      <p:sp>
        <p:nvSpPr>
          <p:cNvPr id="416" name="Google Shape;416;ge05537604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d5051b64c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d5051b6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0791B"/>
              </a:buClr>
              <a:buSzPts val="1800"/>
              <a:buFont typeface="Nunito"/>
              <a:buAutoNum type="arabicPeriod"/>
            </a:pPr>
            <a:r>
              <a:rPr lang="en-US" sz="1700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DEMO</a:t>
            </a:r>
            <a:r>
              <a:rPr lang="en-US" sz="17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with analytics partner: real time effect of changing bandwidth performance in test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kpi of network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tomorrow: list of protocols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nodes are routers and bandwidth between can be controlled by network below (segment routing, etc.)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UI: show statistics of application performance and set bandwidth (remotely connect to clients)</a:t>
            </a:r>
            <a:endParaRPr/>
          </a:p>
        </p:txBody>
      </p:sp>
      <p:sp>
        <p:nvSpPr>
          <p:cNvPr id="423" name="Google Shape;423;gdd5051b64c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d5051b64c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d5051b6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QOS: increased user happiness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Optimize bandwidth for minimum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Reduce packet loss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*what does the screen interface look like → screen with input section (desired qos)  and output (graph of network and measures of qos and bandwidth currently and delay that network experiences on link)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r>
              <a:rPr lang="en-US"/>
              <a:t>brainstorm</a:t>
            </a:r>
            <a:r>
              <a:rPr lang="en-US"/>
              <a:t> on top of design that colt finds valuable</a:t>
            </a:r>
            <a:endParaRPr/>
          </a:p>
        </p:txBody>
      </p:sp>
      <p:sp>
        <p:nvSpPr>
          <p:cNvPr id="434" name="Google Shape;434;gdd5051b64c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eacf0c268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deacf0c26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type of data are we getting?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should our output be?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optimization: decrease bandwidth and reduce cost without tradeoff (set bandwidth to optimize cost while maximizing delay and user happiness)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data → configuration (algorithm or system) with help from Ikhlaq → bandwidth on one link (kpi of application and expense of users)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data is quantifying quality of service (how good you want quality to be at application level and sets bandwidth for whole link)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 application: only want one vr qs to control bandwidth (adding background network traffic)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idea: background traffic → statistic characterization (mean, variance, peak, etc. of distribution) → same thing from source itself (vr application) can measure in isolation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changing bandwidth: line plot (bandwidth on y axis and time on x axis)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analytics (real time effect on data): bell curve for stats and print out analytics in dataframe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kpi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remote connection to client : check responsiveness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deacf0c268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d5051b64c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dd5051b64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type of data are we getting?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should our output be?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optimization: decrease bandwidth and reduce cost without tradeoff (set bandwidth to optimize cost while maximizing delay and user happiness)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data → configuration (algorithm or system) with help from Ikhlaq → bandwidth on one link (kpi of application and expense of users)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data is quantifying quality of service (how good you want quality to be at application level and sets bandwidth for whole link)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 application: only want one vr qs to control bandwidth (adding background network traffic)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idea: background traffic → statistic </a:t>
            </a:r>
            <a:r>
              <a:rPr lang="en-US"/>
              <a:t>characterization</a:t>
            </a:r>
            <a:r>
              <a:rPr lang="en-US"/>
              <a:t> (mean, variance, peak, etc. of distribution) → same thing from source itself (vr application) can measure in isolation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changing</a:t>
            </a:r>
            <a:r>
              <a:rPr b="1" lang="en-US"/>
              <a:t> bandwidth: line plot (bandwidth on y axis and time on x axis)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analytics (real time effect on data): bell curve for stats and print out analytics in dataframe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kpi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remote connection to client : check responsiveness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dd5051b64c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f68f1051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f68f105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df68f1051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f68f1051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f68f105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df68f10516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09600" y="1270070"/>
            <a:ext cx="10972800" cy="52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11336443" y="6576891"/>
            <a:ext cx="855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55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72" name="Google Shape;72;p16"/>
          <p:cNvSpPr txBox="1"/>
          <p:nvPr>
            <p:ph idx="3" type="body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6"/>
          <p:cNvSpPr txBox="1"/>
          <p:nvPr>
            <p:ph idx="4" type="body"/>
          </p:nvPr>
        </p:nvSpPr>
        <p:spPr>
          <a:xfrm>
            <a:off x="6193368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556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indent="-3429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11336443" y="6576891"/>
            <a:ext cx="8556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7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77" name="Google Shape;77;p17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78" name="Google Shape;78;p1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1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80;p1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81" name="Google Shape;81;p1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1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85" name="Google Shape;85;p1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" name="Google Shape;89;p1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90" name="Google Shape;90;p1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" name="Google Shape;95;p17"/>
          <p:cNvGrpSpPr/>
          <p:nvPr/>
        </p:nvGrpSpPr>
        <p:grpSpPr>
          <a:xfrm>
            <a:off x="6724502" y="0"/>
            <a:ext cx="5085303" cy="5118674"/>
            <a:chOff x="5043503" y="0"/>
            <a:chExt cx="3814072" cy="3839101"/>
          </a:xfrm>
        </p:grpSpPr>
        <p:sp>
          <p:nvSpPr>
            <p:cNvPr id="96" name="Google Shape;96;p1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" name="Google Shape;98;p1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99" name="Google Shape;99;p1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" name="Google Shape;102;p1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" name="Google Shape;103;p17"/>
            <p:cNvGrpSpPr/>
            <p:nvPr/>
          </p:nvGrpSpPr>
          <p:grpSpPr>
            <a:xfrm>
              <a:off x="7952722" y="179238"/>
              <a:ext cx="873165" cy="873003"/>
              <a:chOff x="7754428" y="208725"/>
              <a:chExt cx="541800" cy="541800"/>
            </a:xfrm>
          </p:grpSpPr>
          <p:sp>
            <p:nvSpPr>
              <p:cNvPr id="104" name="Google Shape;104;p1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" name="Google Shape;106;p1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7"/>
          <p:cNvSpPr txBox="1"/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8"/>
          <p:cNvGrpSpPr/>
          <p:nvPr/>
        </p:nvGrpSpPr>
        <p:grpSpPr>
          <a:xfrm>
            <a:off x="195687" y="4541"/>
            <a:ext cx="1644244" cy="1846001"/>
            <a:chOff x="146769" y="3406"/>
            <a:chExt cx="1233214" cy="1384535"/>
          </a:xfrm>
        </p:grpSpPr>
        <p:grpSp>
          <p:nvGrpSpPr>
            <p:cNvPr id="117" name="Google Shape;117;p18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18" name="Google Shape;118;p18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8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120;p18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21" name="Google Shape;121;p18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8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8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1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25" name="Google Shape;125;p18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8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8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8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" name="Google Shape;129;p18"/>
          <p:cNvGrpSpPr/>
          <p:nvPr/>
        </p:nvGrpSpPr>
        <p:grpSpPr>
          <a:xfrm>
            <a:off x="9033221" y="3871914"/>
            <a:ext cx="2914790" cy="2985925"/>
            <a:chOff x="6775084" y="2904008"/>
            <a:chExt cx="2186147" cy="2239500"/>
          </a:xfrm>
        </p:grpSpPr>
        <p:grpSp>
          <p:nvGrpSpPr>
            <p:cNvPr id="130" name="Google Shape;130;p18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31" name="Google Shape;131;p18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8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p18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34" name="Google Shape;134;p1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8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8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" name="Google Shape;137;p18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38" name="Google Shape;138;p18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8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8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8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2" name="Google Shape;142;p18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43" name="Google Shape;143;p18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8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8" name="Google Shape;148;p18"/>
          <p:cNvSpPr txBox="1"/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19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59" name="Google Shape;159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20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2" type="body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67" name="Google Shape;167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21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2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73" name="Google Shape;173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p22"/>
          <p:cNvSpPr txBox="1"/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3"/>
          <p:cNvGrpSpPr/>
          <p:nvPr/>
        </p:nvGrpSpPr>
        <p:grpSpPr>
          <a:xfrm>
            <a:off x="9155392" y="1674"/>
            <a:ext cx="3023096" cy="3468901"/>
            <a:chOff x="6790514" y="1256"/>
            <a:chExt cx="2267379" cy="2601741"/>
          </a:xfrm>
        </p:grpSpPr>
        <p:grpSp>
          <p:nvGrpSpPr>
            <p:cNvPr id="180" name="Google Shape;180;p23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81" name="Google Shape;181;p2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23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85" name="Google Shape;185;p23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23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89" name="Google Shape;189;p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1" name="Google Shape;191;p23"/>
          <p:cNvSpPr txBox="1"/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95" name="Google Shape;195;p2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24"/>
          <p:cNvSpPr txBox="1"/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24"/>
          <p:cNvSpPr txBox="1"/>
          <p:nvPr>
            <p:ph idx="2" type="body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5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203" name="Google Shape;203;p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6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209" name="Google Shape;209;p26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10" name="Google Shape;210;p2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26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15" name="Google Shape;215;p2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26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21" name="Google Shape;221;p2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26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26" name="Google Shape;226;p2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" name="Google Shape;229;p26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30" name="Google Shape;230;p26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6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6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" name="Google Shape;235;p26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36" name="Google Shape;236;p26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" name="Google Shape;240;p26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41" name="Google Shape;241;p26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" name="Google Shape;244;p26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45" name="Google Shape;245;p26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0" name="Google Shape;250;p26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51" name="Google Shape;251;p26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6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6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26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56" name="Google Shape;256;p26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6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0" name="Google Shape;260;p26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61" name="Google Shape;261;p26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4" name="Google Shape;264;p26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65" name="Google Shape;265;p26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6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26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70" name="Google Shape;270;p26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" name="Google Shape;274;p26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75" name="Google Shape;275;p26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" name="Google Shape;280;p26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81" name="Google Shape;281;p26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5" name="Google Shape;285;p26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86" name="Google Shape;286;p26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9" name="Google Shape;289;p26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90" name="Google Shape;290;p26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6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6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" name="Google Shape;294;p26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95" name="Google Shape;295;p26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6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6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p26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301" name="Google Shape;301;p26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5" name="Google Shape;305;p26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06" name="Google Shape;306;p26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6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" name="Google Shape;309;p26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10" name="Google Shape;310;p26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" name="Google Shape;315;p26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16" name="Google Shape;316;p26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" name="Google Shape;320;p26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21" name="Google Shape;321;p26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6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" name="Google Shape;325;p26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26" name="Google Shape;326;p26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9" name="Google Shape;329;p26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30" name="Google Shape;330;p26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6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4" name="Google Shape;334;p26"/>
          <p:cNvSpPr txBox="1"/>
          <p:nvPr>
            <p:ph hasCustomPrompt="1" type="title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5" name="Google Shape;335;p26"/>
          <p:cNvSpPr txBox="1"/>
          <p:nvPr>
            <p:ph idx="1" type="body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6" name="Google Shape;336;p26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8"/>
          <p:cNvGrpSpPr/>
          <p:nvPr/>
        </p:nvGrpSpPr>
        <p:grpSpPr>
          <a:xfrm>
            <a:off x="0" y="0"/>
            <a:ext cx="5755456" cy="6857829"/>
            <a:chOff x="0" y="0"/>
            <a:chExt cx="4316700" cy="5143500"/>
          </a:xfrm>
        </p:grpSpPr>
        <p:sp>
          <p:nvSpPr>
            <p:cNvPr id="342" name="Google Shape;342;p28"/>
            <p:cNvSpPr/>
            <p:nvPr/>
          </p:nvSpPr>
          <p:spPr>
            <a:xfrm>
              <a:off x="0" y="0"/>
              <a:ext cx="4316700" cy="5143500"/>
            </a:xfrm>
            <a:prstGeom prst="rect">
              <a:avLst/>
            </a:prstGeom>
            <a:solidFill>
              <a:srgbClr val="284F7D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386075" y="4599625"/>
              <a:ext cx="13545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841363" y="45996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142492" y="4599625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3875425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3732625" y="518700"/>
              <a:ext cx="142800" cy="137700"/>
            </a:xfrm>
            <a:prstGeom prst="rect">
              <a:avLst/>
            </a:prstGeom>
            <a:noFill/>
            <a:ln cap="flat" cmpd="sng" w="9525">
              <a:solidFill>
                <a:srgbClr val="92C1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28"/>
          <p:cNvSpPr txBox="1"/>
          <p:nvPr>
            <p:ph type="title"/>
          </p:nvPr>
        </p:nvSpPr>
        <p:spPr>
          <a:xfrm>
            <a:off x="415633" y="871101"/>
            <a:ext cx="4941900" cy="4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9" name="Google Shape;349;p28"/>
          <p:cNvSpPr txBox="1"/>
          <p:nvPr>
            <p:ph idx="1" type="body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600"/>
              <a:buChar char="●"/>
              <a:defRPr sz="1600">
                <a:solidFill>
                  <a:srgbClr val="284F7D"/>
                </a:solidFill>
              </a:defRPr>
            </a:lvl1pPr>
            <a:lvl2pPr indent="-3111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2pPr>
            <a:lvl3pPr indent="-3111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3pPr>
            <a:lvl4pPr indent="-3111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4pPr>
            <a:lvl5pPr indent="-3111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5pPr>
            <a:lvl6pPr indent="-3111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6pPr>
            <a:lvl7pPr indent="-3111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●"/>
              <a:defRPr sz="1300">
                <a:solidFill>
                  <a:srgbClr val="284F7D"/>
                </a:solidFill>
              </a:defRPr>
            </a:lvl7pPr>
            <a:lvl8pPr indent="-3111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284F7D"/>
              </a:buClr>
              <a:buSzPts val="1300"/>
              <a:buChar char="○"/>
              <a:defRPr sz="1300">
                <a:solidFill>
                  <a:srgbClr val="284F7D"/>
                </a:solidFill>
              </a:defRPr>
            </a:lvl8pPr>
            <a:lvl9pPr indent="-3111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284F7D"/>
              </a:buClr>
              <a:buSzPts val="1300"/>
              <a:buChar char="■"/>
              <a:defRPr sz="1300">
                <a:solidFill>
                  <a:srgbClr val="284F7D"/>
                </a:solidFill>
              </a:defRPr>
            </a:lvl9pPr>
          </a:lstStyle>
          <a:p/>
        </p:txBody>
      </p:sp>
      <p:sp>
        <p:nvSpPr>
          <p:cNvPr id="350" name="Google Shape;350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57" name="Google Shape;357;p30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58" name="Google Shape;358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1" name="Google Shape;361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4" name="Google Shape;364;p3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65" name="Google Shape;365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9" name="Google Shape;369;p3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0" name="Google Shape;370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3" name="Google Shape;373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76" name="Google Shape;376;p3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0" name="Google Shape;380;p3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4" name="Google Shape;384;p37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5" name="Google Shape;385;p37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86" name="Google Shape;386;p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89" name="Google Shape;389;p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92" name="Google Shape;392;p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93" name="Google Shape;393;p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i="0" sz="37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b="0" i="0" sz="17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238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238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238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238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238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238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Nunito"/>
              <a:buChar char="■"/>
              <a:defRPr b="0" i="0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2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4" name="Google Shape;354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1.jpg"/><Relationship Id="rId9" Type="http://schemas.openxmlformats.org/officeDocument/2006/relationships/image" Target="../media/image16.jpg"/><Relationship Id="rId5" Type="http://schemas.openxmlformats.org/officeDocument/2006/relationships/image" Target="../media/image18.jpg"/><Relationship Id="rId6" Type="http://schemas.openxmlformats.org/officeDocument/2006/relationships/image" Target="../media/image22.jpg"/><Relationship Id="rId7" Type="http://schemas.openxmlformats.org/officeDocument/2006/relationships/image" Target="../media/image26.png"/><Relationship Id="rId8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262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112013" y="0"/>
            <a:ext cx="120799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1"/>
          <p:cNvSpPr txBox="1"/>
          <p:nvPr/>
        </p:nvSpPr>
        <p:spPr>
          <a:xfrm>
            <a:off x="2801388" y="3245725"/>
            <a:ext cx="65892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</a:pPr>
            <a:r>
              <a:t/>
            </a:r>
            <a:endParaRPr i="0" sz="2400" u="none" cap="none" strike="noStrike">
              <a:solidFill>
                <a:schemeClr val="lt1"/>
              </a:solidFill>
            </a:endParaRPr>
          </a:p>
        </p:txBody>
      </p:sp>
      <p:cxnSp>
        <p:nvCxnSpPr>
          <p:cNvPr id="402" name="Google Shape;402;p41"/>
          <p:cNvCxnSpPr/>
          <p:nvPr/>
        </p:nvCxnSpPr>
        <p:spPr>
          <a:xfrm flipH="1" rot="10800000">
            <a:off x="3056604" y="3195867"/>
            <a:ext cx="6190800" cy="9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41"/>
          <p:cNvSpPr txBox="1"/>
          <p:nvPr/>
        </p:nvSpPr>
        <p:spPr>
          <a:xfrm>
            <a:off x="3607788" y="3936800"/>
            <a:ext cx="49764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Berkeley Innovation X-Labs</a:t>
            </a:r>
            <a:endParaRPr sz="1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Sutardja Center for </a:t>
            </a:r>
            <a:r>
              <a:rPr lang="en-US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Entrepreneurship</a:t>
            </a:r>
            <a:r>
              <a:rPr lang="en-US" sz="1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&amp; Technology</a:t>
            </a:r>
            <a:r>
              <a:rPr b="0" i="0" lang="en-US" sz="19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9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41"/>
          <p:cNvSpPr txBox="1"/>
          <p:nvPr/>
        </p:nvSpPr>
        <p:spPr>
          <a:xfrm>
            <a:off x="2191788" y="2184200"/>
            <a:ext cx="7808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</a:pPr>
            <a:r>
              <a:rPr b="1" lang="en-US" sz="2700">
                <a:solidFill>
                  <a:schemeClr val="lt1"/>
                </a:solidFill>
              </a:rPr>
              <a:t>The Use of AI for Network Automation and Network Optimization</a:t>
            </a:r>
            <a:br>
              <a:rPr b="1" lang="en-US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venir"/>
              <a:buNone/>
            </a:pPr>
            <a:r>
              <a:rPr b="1" lang="en-US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Colt Technology Services </a:t>
            </a:r>
            <a:endParaRPr b="1" sz="24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50" y="326925"/>
            <a:ext cx="3182325" cy="28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338" y="200125"/>
            <a:ext cx="3853875" cy="347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1975" y="326925"/>
            <a:ext cx="3305188" cy="297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345375"/>
            <a:ext cx="3731047" cy="336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5337" y="3461977"/>
            <a:ext cx="3601578" cy="324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5847" y="3728924"/>
            <a:ext cx="3305172" cy="297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"/>
          <p:cNvSpPr txBox="1"/>
          <p:nvPr>
            <p:ph idx="1" type="body"/>
          </p:nvPr>
        </p:nvSpPr>
        <p:spPr>
          <a:xfrm>
            <a:off x="378300" y="4391600"/>
            <a:ext cx="10972800" cy="23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Helvetica Neue"/>
              <a:buChar char="●"/>
            </a:pPr>
            <a:r>
              <a:rPr b="1" lang="en-US" sz="1850">
                <a:latin typeface="Helvetica Neue"/>
                <a:ea typeface="Helvetica Neue"/>
                <a:cs typeface="Helvetica Neue"/>
                <a:sym typeface="Helvetica Neue"/>
              </a:rPr>
              <a:t>Goal: automate analysis of network traffic data → report stats of application use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Helvetica Neue"/>
              <a:buChar char="●"/>
            </a:pPr>
            <a:r>
              <a:rPr lang="en-US" sz="1850">
                <a:latin typeface="Helvetica Neue"/>
                <a:ea typeface="Helvetica Neue"/>
                <a:cs typeface="Helvetica Neue"/>
                <a:sym typeface="Helvetica Neue"/>
              </a:rPr>
              <a:t>Is the </a:t>
            </a:r>
            <a:r>
              <a:rPr b="1" lang="en-US" sz="1850"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850">
                <a:latin typeface="Helvetica Neue"/>
                <a:ea typeface="Helvetica Neue"/>
                <a:cs typeface="Helvetica Neue"/>
                <a:sym typeface="Helvetica Neue"/>
              </a:rPr>
              <a:t> we will be provided with log event data on network traffic? When can we expect to receive it?</a:t>
            </a:r>
            <a:endParaRPr sz="185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SzPts val="1850"/>
              <a:buFont typeface="Helvetica Neue"/>
              <a:buChar char="●"/>
            </a:pPr>
            <a:r>
              <a:rPr lang="en-US" sz="1850">
                <a:latin typeface="Helvetica Neue"/>
                <a:ea typeface="Helvetica Neue"/>
                <a:cs typeface="Helvetica Neue"/>
                <a:sym typeface="Helvetica Neue"/>
              </a:rPr>
              <a:t>Information from Ikhlaq on what </a:t>
            </a:r>
            <a:r>
              <a:rPr b="1" lang="en-US" sz="1850">
                <a:latin typeface="Helvetica Neue"/>
                <a:ea typeface="Helvetica Neue"/>
                <a:cs typeface="Helvetica Neue"/>
                <a:sym typeface="Helvetica Neue"/>
              </a:rPr>
              <a:t>mathematical computations</a:t>
            </a:r>
            <a:r>
              <a:rPr lang="en-US" sz="1850">
                <a:latin typeface="Helvetica Neue"/>
                <a:ea typeface="Helvetica Neue"/>
                <a:cs typeface="Helvetica Neue"/>
                <a:sym typeface="Helvetica Neue"/>
              </a:rPr>
              <a:t> we should read up 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Helvetica Neue"/>
              <a:buChar char="●"/>
            </a:pPr>
            <a:r>
              <a:rPr lang="en-US" sz="1850">
                <a:latin typeface="Helvetica Neue"/>
                <a:ea typeface="Helvetica Neue"/>
                <a:cs typeface="Helvetica Neue"/>
                <a:sym typeface="Helvetica Neue"/>
              </a:rPr>
              <a:t>Research → Normalize Concepts → Technical Demo of Minimal Demonstrable Version</a:t>
            </a:r>
            <a:endParaRPr sz="185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5425" lvl="0" marL="342900" rtl="0" algn="l">
              <a:lnSpc>
                <a:spcPct val="90000"/>
              </a:lnSpc>
              <a:spcBef>
                <a:spcPts val="370"/>
              </a:spcBef>
              <a:spcAft>
                <a:spcPts val="210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50"/>
          </a:p>
        </p:txBody>
      </p:sp>
      <p:sp>
        <p:nvSpPr>
          <p:cNvPr id="513" name="Google Shape;513;p51"/>
          <p:cNvSpPr txBox="1"/>
          <p:nvPr/>
        </p:nvSpPr>
        <p:spPr>
          <a:xfrm>
            <a:off x="378300" y="250125"/>
            <a:ext cx="114354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will </a:t>
            </a:r>
            <a:r>
              <a:rPr b="1" lang="en-US" sz="37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</a:t>
            </a:r>
            <a:r>
              <a:rPr b="1" i="0" lang="en-US" sz="37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do next?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1"/>
          <p:cNvSpPr/>
          <p:nvPr/>
        </p:nvSpPr>
        <p:spPr>
          <a:xfrm>
            <a:off x="399613" y="2006625"/>
            <a:ext cx="2876525" cy="1543475"/>
          </a:xfrm>
          <a:prstGeom prst="flowChartProcess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1"/>
          <p:cNvSpPr/>
          <p:nvPr/>
        </p:nvSpPr>
        <p:spPr>
          <a:xfrm>
            <a:off x="3276138" y="2006625"/>
            <a:ext cx="2104750" cy="15434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5380888" y="2006625"/>
            <a:ext cx="4981275" cy="1543475"/>
          </a:xfrm>
          <a:prstGeom prst="flowChartProcess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10362163" y="2006625"/>
            <a:ext cx="1430225" cy="1543475"/>
          </a:xfrm>
          <a:prstGeom prst="flowChartProcess">
            <a:avLst/>
          </a:prstGeom>
          <a:solidFill>
            <a:srgbClr val="92C1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1"/>
          <p:cNvSpPr txBox="1"/>
          <p:nvPr/>
        </p:nvSpPr>
        <p:spPr>
          <a:xfrm>
            <a:off x="417077" y="2287250"/>
            <a:ext cx="3196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Brainstorm Challenge and Validate</a:t>
            </a:r>
            <a:endParaRPr b="1"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9" name="Google Shape;519;p51"/>
          <p:cNvSpPr txBox="1"/>
          <p:nvPr/>
        </p:nvSpPr>
        <p:spPr>
          <a:xfrm>
            <a:off x="3368213" y="2287238"/>
            <a:ext cx="192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Propose Low Tech Solution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0" name="Google Shape;520;p51"/>
          <p:cNvSpPr txBox="1"/>
          <p:nvPr/>
        </p:nvSpPr>
        <p:spPr>
          <a:xfrm>
            <a:off x="5516825" y="2287250"/>
            <a:ext cx="470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Execute, Iterate, Expert Feedback, Reflections, Agile Sprint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1" name="Google Shape;521;p51"/>
          <p:cNvSpPr txBox="1"/>
          <p:nvPr/>
        </p:nvSpPr>
        <p:spPr>
          <a:xfrm>
            <a:off x="10498425" y="2363763"/>
            <a:ext cx="115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DEMO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5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631437" y="-438600"/>
            <a:ext cx="1207997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2"/>
          <p:cNvSpPr txBox="1"/>
          <p:nvPr/>
        </p:nvSpPr>
        <p:spPr>
          <a:xfrm>
            <a:off x="195033" y="0"/>
            <a:ext cx="11772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Meet the Innovation-X Team</a:t>
            </a:r>
            <a:endParaRPr b="1" sz="3300">
              <a:solidFill>
                <a:schemeClr val="dk1"/>
              </a:solidFill>
            </a:endParaRPr>
          </a:p>
        </p:txBody>
      </p:sp>
      <p:sp>
        <p:nvSpPr>
          <p:cNvPr id="528" name="Google Shape;528;p52"/>
          <p:cNvSpPr txBox="1"/>
          <p:nvPr/>
        </p:nvSpPr>
        <p:spPr>
          <a:xfrm>
            <a:off x="-61200" y="1597800"/>
            <a:ext cx="12314400" cy="46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2"/>
          <p:cNvSpPr txBox="1"/>
          <p:nvPr/>
        </p:nvSpPr>
        <p:spPr>
          <a:xfrm>
            <a:off x="-61200" y="4454733"/>
            <a:ext cx="12314400" cy="53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cxnSp>
        <p:nvCxnSpPr>
          <p:cNvPr id="530" name="Google Shape;530;p52"/>
          <p:cNvCxnSpPr/>
          <p:nvPr/>
        </p:nvCxnSpPr>
        <p:spPr>
          <a:xfrm>
            <a:off x="1949000" y="719238"/>
            <a:ext cx="8294100" cy="14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1" name="Google Shape;531;p52"/>
          <p:cNvPicPr preferRelativeResize="0"/>
          <p:nvPr/>
        </p:nvPicPr>
        <p:blipFill rotWithShape="1">
          <a:blip r:embed="rId4">
            <a:alphaModFix/>
          </a:blip>
          <a:srcRect b="16971" l="10530" r="10530" t="4089"/>
          <a:stretch/>
        </p:blipFill>
        <p:spPr>
          <a:xfrm>
            <a:off x="1044433" y="960800"/>
            <a:ext cx="1757700" cy="18075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2" name="Google Shape;532;p52"/>
          <p:cNvPicPr preferRelativeResize="0"/>
          <p:nvPr/>
        </p:nvPicPr>
        <p:blipFill rotWithShape="1">
          <a:blip r:embed="rId5">
            <a:alphaModFix/>
          </a:blip>
          <a:srcRect b="11113" l="0" r="0" t="11113"/>
          <a:stretch/>
        </p:blipFill>
        <p:spPr>
          <a:xfrm>
            <a:off x="5202433" y="960800"/>
            <a:ext cx="1757700" cy="18075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3" name="Google Shape;533;p52"/>
          <p:cNvSpPr txBox="1"/>
          <p:nvPr/>
        </p:nvSpPr>
        <p:spPr>
          <a:xfrm>
            <a:off x="463833" y="2718467"/>
            <a:ext cx="291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Isabel Zavian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Senior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Economics &amp; Data Science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Management Lead</a:t>
            </a:r>
            <a:endParaRPr sz="1500"/>
          </a:p>
        </p:txBody>
      </p:sp>
      <p:sp>
        <p:nvSpPr>
          <p:cNvPr id="534" name="Google Shape;534;p52"/>
          <p:cNvSpPr txBox="1"/>
          <p:nvPr/>
        </p:nvSpPr>
        <p:spPr>
          <a:xfrm>
            <a:off x="4621833" y="2718467"/>
            <a:ext cx="291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Noor-Ul-Ain Ali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Senior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Data Science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Technical Lead</a:t>
            </a:r>
            <a:endParaRPr sz="1500"/>
          </a:p>
        </p:txBody>
      </p:sp>
      <p:sp>
        <p:nvSpPr>
          <p:cNvPr id="535" name="Google Shape;535;p52"/>
          <p:cNvSpPr txBox="1"/>
          <p:nvPr/>
        </p:nvSpPr>
        <p:spPr>
          <a:xfrm>
            <a:off x="8779833" y="2718467"/>
            <a:ext cx="291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Ronel Solomon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Junior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Data Science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Technical Member</a:t>
            </a:r>
            <a:endParaRPr sz="1500"/>
          </a:p>
        </p:txBody>
      </p:sp>
      <p:pic>
        <p:nvPicPr>
          <p:cNvPr id="536" name="Google Shape;536;p52"/>
          <p:cNvPicPr preferRelativeResize="0"/>
          <p:nvPr/>
        </p:nvPicPr>
        <p:blipFill rotWithShape="1">
          <a:blip r:embed="rId6">
            <a:alphaModFix/>
          </a:blip>
          <a:srcRect b="40112" l="24581" r="50237" t="33308"/>
          <a:stretch/>
        </p:blipFill>
        <p:spPr>
          <a:xfrm>
            <a:off x="1014900" y="3842733"/>
            <a:ext cx="1757700" cy="17577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" name="Google Shape;537;p52"/>
          <p:cNvSpPr txBox="1"/>
          <p:nvPr/>
        </p:nvSpPr>
        <p:spPr>
          <a:xfrm>
            <a:off x="463833" y="5606733"/>
            <a:ext cx="291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Charline Shen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Junior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Computer Science &amp; Physics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Volunteer Intern</a:t>
            </a:r>
            <a:endParaRPr sz="1500"/>
          </a:p>
        </p:txBody>
      </p:sp>
      <p:sp>
        <p:nvSpPr>
          <p:cNvPr id="538" name="Google Shape;538;p52"/>
          <p:cNvSpPr txBox="1"/>
          <p:nvPr/>
        </p:nvSpPr>
        <p:spPr>
          <a:xfrm>
            <a:off x="4621833" y="5606733"/>
            <a:ext cx="291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Andy Lam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Senior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Mechanical Engineering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Volunteer Intern</a:t>
            </a:r>
            <a:endParaRPr sz="1500"/>
          </a:p>
        </p:txBody>
      </p:sp>
      <p:sp>
        <p:nvSpPr>
          <p:cNvPr id="539" name="Google Shape;539;p52"/>
          <p:cNvSpPr txBox="1"/>
          <p:nvPr/>
        </p:nvSpPr>
        <p:spPr>
          <a:xfrm>
            <a:off x="8660233" y="5606733"/>
            <a:ext cx="3158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Peter Li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Sophomore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Applied Math &amp; Computer Science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Volunteer Intern</a:t>
            </a:r>
            <a:endParaRPr sz="1500"/>
          </a:p>
        </p:txBody>
      </p:sp>
      <p:pic>
        <p:nvPicPr>
          <p:cNvPr id="540" name="Google Shape;540;p52"/>
          <p:cNvPicPr preferRelativeResize="0"/>
          <p:nvPr/>
        </p:nvPicPr>
        <p:blipFill rotWithShape="1">
          <a:blip r:embed="rId7">
            <a:alphaModFix/>
          </a:blip>
          <a:srcRect b="46601" l="30151" r="36012" t="28009"/>
          <a:stretch/>
        </p:blipFill>
        <p:spPr>
          <a:xfrm>
            <a:off x="9360433" y="3842333"/>
            <a:ext cx="1757700" cy="17583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1" name="Google Shape;541;p52"/>
          <p:cNvPicPr preferRelativeResize="0"/>
          <p:nvPr/>
        </p:nvPicPr>
        <p:blipFill rotWithShape="1">
          <a:blip r:embed="rId8">
            <a:alphaModFix/>
          </a:blip>
          <a:srcRect b="13800" l="0" r="0" t="3908"/>
          <a:stretch/>
        </p:blipFill>
        <p:spPr>
          <a:xfrm>
            <a:off x="9360425" y="960800"/>
            <a:ext cx="1757700" cy="18075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2" name="Google Shape;542;p52"/>
          <p:cNvPicPr preferRelativeResize="0"/>
          <p:nvPr/>
        </p:nvPicPr>
        <p:blipFill rotWithShape="1">
          <a:blip r:embed="rId9">
            <a:alphaModFix/>
          </a:blip>
          <a:srcRect b="12985" l="1503" r="1503" t="12978"/>
          <a:stretch/>
        </p:blipFill>
        <p:spPr>
          <a:xfrm>
            <a:off x="5217200" y="3817733"/>
            <a:ext cx="1757700" cy="18075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Automation and Optimization</a:t>
            </a:r>
            <a:endParaRPr/>
          </a:p>
        </p:txBody>
      </p:sp>
      <p:sp>
        <p:nvSpPr>
          <p:cNvPr id="411" name="Google Shape;411;p42"/>
          <p:cNvSpPr txBox="1"/>
          <p:nvPr>
            <p:ph idx="1" type="body"/>
          </p:nvPr>
        </p:nvSpPr>
        <p:spPr>
          <a:xfrm>
            <a:off x="609600" y="1270070"/>
            <a:ext cx="10972800" cy="521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(WHAT) Control graph network based on data we get from services to  (WHY) provide better network experience on the link.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Goal: Watch network traffic and </a:t>
            </a:r>
            <a:r>
              <a:rPr lang="en-US" u="sng">
                <a:latin typeface="Arial"/>
                <a:ea typeface="Arial"/>
                <a:cs typeface="Arial"/>
                <a:sym typeface="Arial"/>
              </a:rPr>
              <a:t>make guesses of how much particular application uses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in terms of mean, variance, etc.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Description: </a:t>
            </a:r>
            <a:r>
              <a:rPr lang="en-US" u="sng">
                <a:latin typeface="Arial"/>
                <a:ea typeface="Arial"/>
                <a:cs typeface="Arial"/>
                <a:sym typeface="Arial"/>
              </a:rPr>
              <a:t>Automatically adjusting certain elements of the network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(look at data collected by probes) based on traffic conditions so more bandwidth can be added between locations. Can use data to </a:t>
            </a:r>
            <a:r>
              <a:rPr lang="en-US" u="sng">
                <a:latin typeface="Arial"/>
                <a:ea typeface="Arial"/>
                <a:cs typeface="Arial"/>
                <a:sym typeface="Arial"/>
              </a:rPr>
              <a:t>make decisions about how to improve performance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with delay of packet times. Parameters we want to control to enable quality of experience for certain applications: increased bandwidth and reduced delay.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Validation information: “We (the Colt team) need intelligence from data that tells us about degradation of services.”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4700" y="4530700"/>
            <a:ext cx="2327300" cy="23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Dynamic SLA in AR/VR Applications</a:t>
            </a:r>
            <a:endParaRPr/>
          </a:p>
        </p:txBody>
      </p:sp>
      <p:sp>
        <p:nvSpPr>
          <p:cNvPr id="419" name="Google Shape;419;p43"/>
          <p:cNvSpPr txBox="1"/>
          <p:nvPr>
            <p:ph idx="1" type="body"/>
          </p:nvPr>
        </p:nvSpPr>
        <p:spPr>
          <a:xfrm>
            <a:off x="609600" y="1270070"/>
            <a:ext cx="10972800" cy="521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Idea: Algorithm that takes in loss/ flow of </a:t>
            </a:r>
            <a:r>
              <a:rPr lang="en-US"/>
              <a:t>network</a:t>
            </a:r>
            <a:r>
              <a:rPr lang="en-US"/>
              <a:t> traffic and returns number for what to set </a:t>
            </a:r>
            <a:r>
              <a:rPr lang="en-US"/>
              <a:t>bandwidth</a:t>
            </a:r>
            <a:r>
              <a:rPr lang="en-US"/>
              <a:t> as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(1) watch traffic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(2) tell characterization + pull what application is doing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(3) give number for bandwidth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phase 1: take data from </a:t>
            </a:r>
            <a:r>
              <a:rPr lang="en-US"/>
              <a:t>network</a:t>
            </a:r>
            <a:r>
              <a:rPr lang="en-US"/>
              <a:t> and provide information about performance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automatically decide what to change to follow needs of traffic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phase 2: measuring and characterizing dynamic service-level agreement (SLA) in AR/VR applications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Components</a:t>
            </a:r>
            <a:endParaRPr/>
          </a:p>
        </p:txBody>
      </p:sp>
      <p:sp>
        <p:nvSpPr>
          <p:cNvPr id="426" name="Google Shape;426;p44"/>
          <p:cNvSpPr txBox="1"/>
          <p:nvPr>
            <p:ph idx="1" type="body"/>
          </p:nvPr>
        </p:nvSpPr>
        <p:spPr>
          <a:xfrm>
            <a:off x="609600" y="1270070"/>
            <a:ext cx="10972800" cy="5217300"/>
          </a:xfrm>
          <a:prstGeom prst="rect">
            <a:avLst/>
          </a:prstGeom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Components required in order of importance:</a:t>
            </a:r>
            <a:endParaRPr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AutoNum type="arabicPeriod"/>
            </a:pPr>
            <a:r>
              <a:rPr lang="en-US"/>
              <a:t>Python libraries: </a:t>
            </a:r>
            <a:r>
              <a:rPr lang="en-US">
                <a:solidFill>
                  <a:srgbClr val="00B050"/>
                </a:solidFill>
              </a:rPr>
              <a:t>python, numpy, scipy, </a:t>
            </a:r>
            <a:r>
              <a:rPr lang="en-US">
                <a:solidFill>
                  <a:srgbClr val="FF9900"/>
                </a:solidFill>
              </a:rPr>
              <a:t>tensorflow, keras, etc.</a:t>
            </a:r>
            <a:endParaRPr>
              <a:solidFill>
                <a:srgbClr val="FF99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>
                <a:solidFill>
                  <a:srgbClr val="FF9900"/>
                </a:solidFill>
              </a:rPr>
              <a:t>DEMO: </a:t>
            </a:r>
            <a:r>
              <a:rPr lang="en-US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Apache zeppelin, streamlit, </a:t>
            </a:r>
            <a:r>
              <a:rPr lang="en-US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>
              <a:solidFill>
                <a:srgbClr val="00B05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/>
              <a:t>What information is easy to get as an input (</a:t>
            </a:r>
            <a:r>
              <a:rPr lang="en-US">
                <a:solidFill>
                  <a:srgbClr val="FF9900"/>
                </a:solidFill>
              </a:rPr>
              <a:t>available data</a:t>
            </a:r>
            <a:r>
              <a:rPr lang="en-US"/>
              <a:t>), can put probes in network (application server) to get data from server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/>
              <a:t>We know network is made out of nodes and links. </a:t>
            </a:r>
            <a:r>
              <a:rPr lang="en-US">
                <a:solidFill>
                  <a:srgbClr val="FF0000"/>
                </a:solidFill>
              </a:rPr>
              <a:t>What is the function of the nodes? </a:t>
            </a:r>
            <a:r>
              <a:rPr lang="en-US"/>
              <a:t>Content delivery?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>
                <a:solidFill>
                  <a:srgbClr val="FF0000"/>
                </a:solidFill>
              </a:rPr>
              <a:t>Mathematical computations.</a:t>
            </a:r>
            <a:r>
              <a:rPr lang="en-US"/>
              <a:t> Resource: Ikhlaq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US">
                <a:solidFill>
                  <a:srgbClr val="FF0000"/>
                </a:solidFill>
              </a:rPr>
              <a:t>UI component:</a:t>
            </a:r>
            <a:r>
              <a:rPr lang="en-US"/>
              <a:t> 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from the bandwidth, measure network traffic.What kind of UI will let you take data but provide the value of the settings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B050"/>
                </a:solidFill>
              </a:rPr>
              <a:t>Green</a:t>
            </a:r>
            <a:r>
              <a:rPr lang="en-US"/>
              <a:t> &amp; </a:t>
            </a:r>
            <a:r>
              <a:rPr lang="en-US">
                <a:solidFill>
                  <a:srgbClr val="FF9900"/>
                </a:solidFill>
              </a:rPr>
              <a:t>Orange:</a:t>
            </a:r>
            <a:r>
              <a:rPr lang="en-US"/>
              <a:t> Easy to develop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Red:</a:t>
            </a:r>
            <a:r>
              <a:rPr lang="en-US"/>
              <a:t> To learn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4"/>
          <p:cNvPicPr preferRelativeResize="0"/>
          <p:nvPr/>
        </p:nvPicPr>
        <p:blipFill rotWithShape="1">
          <a:blip r:embed="rId3">
            <a:alphaModFix/>
          </a:blip>
          <a:srcRect b="0" l="0" r="54448" t="0"/>
          <a:stretch/>
        </p:blipFill>
        <p:spPr>
          <a:xfrm>
            <a:off x="355250" y="5360500"/>
            <a:ext cx="15446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7622" y="4939525"/>
            <a:ext cx="1794375" cy="19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3588" y="47148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9563" y="47148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Colt-X System Architecture</a:t>
            </a:r>
            <a:endParaRPr/>
          </a:p>
        </p:txBody>
      </p:sp>
      <p:cxnSp>
        <p:nvCxnSpPr>
          <p:cNvPr id="437" name="Google Shape;437;p45"/>
          <p:cNvCxnSpPr/>
          <p:nvPr/>
        </p:nvCxnSpPr>
        <p:spPr>
          <a:xfrm flipH="1">
            <a:off x="4357300" y="710775"/>
            <a:ext cx="33900" cy="52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38" name="Google Shape;438;p45"/>
          <p:cNvSpPr/>
          <p:nvPr/>
        </p:nvSpPr>
        <p:spPr>
          <a:xfrm>
            <a:off x="1793525" y="1880038"/>
            <a:ext cx="1595400" cy="11352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 event data about network traffic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(Unsure)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107925" y="995050"/>
            <a:ext cx="22662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Tier 1: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 Inputs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Colt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5"/>
          <p:cNvSpPr txBox="1"/>
          <p:nvPr/>
        </p:nvSpPr>
        <p:spPr>
          <a:xfrm>
            <a:off x="3128629" y="4352983"/>
            <a:ext cx="34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5"/>
          <p:cNvSpPr/>
          <p:nvPr/>
        </p:nvSpPr>
        <p:spPr>
          <a:xfrm>
            <a:off x="4531675" y="1697000"/>
            <a:ext cx="3545700" cy="2296200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Reinforcement learning: pytorch, python, numpy, scipy, Tensorflow, Keras,  etc.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Data visualization, </a:t>
            </a:r>
            <a:r>
              <a:rPr lang="en-US" sz="1200">
                <a:solidFill>
                  <a:schemeClr val="lt1"/>
                </a:solidFill>
              </a:rPr>
              <a:t>statistic characterization, statistical multiplexing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Mathematical Computations: mean, peak variance, standard deviation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MPLS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VR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KPI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US" sz="1200">
                <a:solidFill>
                  <a:schemeClr val="lt1"/>
                </a:solidFill>
              </a:rPr>
              <a:t>VM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(need to improve: unsure)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2" name="Google Shape;442;p45"/>
          <p:cNvSpPr txBox="1"/>
          <p:nvPr/>
        </p:nvSpPr>
        <p:spPr>
          <a:xfrm>
            <a:off x="4436050" y="995059"/>
            <a:ext cx="34200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Tier 2: Application of input from Colt to train, test, and split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5"/>
          <p:cNvSpPr/>
          <p:nvPr/>
        </p:nvSpPr>
        <p:spPr>
          <a:xfrm>
            <a:off x="5913750" y="4287263"/>
            <a:ext cx="2114700" cy="765900"/>
          </a:xfrm>
          <a:prstGeom prst="rect">
            <a:avLst/>
          </a:prstGeom>
          <a:solidFill>
            <a:schemeClr val="accent5"/>
          </a:solidFill>
          <a:ln cap="flat" cmpd="sng" w="25400">
            <a:solidFill>
              <a:srgbClr val="5D48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Pandas: Short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 Storage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5"/>
          <p:cNvSpPr/>
          <p:nvPr/>
        </p:nvSpPr>
        <p:spPr>
          <a:xfrm>
            <a:off x="4510061" y="5079229"/>
            <a:ext cx="3545700" cy="676200"/>
          </a:xfrm>
          <a:prstGeom prst="rect">
            <a:avLst/>
          </a:prstGeom>
          <a:solidFill>
            <a:srgbClr val="5D4876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 Term Storage: 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 File Formats (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CSV,</a:t>
            </a: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Log Event Data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5" name="Google Shape;445;p45"/>
          <p:cNvCxnSpPr/>
          <p:nvPr/>
        </p:nvCxnSpPr>
        <p:spPr>
          <a:xfrm>
            <a:off x="5083750" y="3869500"/>
            <a:ext cx="33900" cy="12501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46" name="Google Shape;446;p45"/>
          <p:cNvCxnSpPr/>
          <p:nvPr/>
        </p:nvCxnSpPr>
        <p:spPr>
          <a:xfrm flipH="1">
            <a:off x="6226900" y="4005075"/>
            <a:ext cx="9300" cy="754200"/>
          </a:xfrm>
          <a:prstGeom prst="straightConnector1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47" name="Google Shape;447;p45"/>
          <p:cNvCxnSpPr>
            <a:stCxn id="438" idx="3"/>
            <a:endCxn id="441" idx="1"/>
          </p:cNvCxnSpPr>
          <p:nvPr/>
        </p:nvCxnSpPr>
        <p:spPr>
          <a:xfrm>
            <a:off x="3388925" y="2447638"/>
            <a:ext cx="1142700" cy="3975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sp>
        <p:nvSpPr>
          <p:cNvPr id="448" name="Google Shape;448;p45"/>
          <p:cNvSpPr/>
          <p:nvPr/>
        </p:nvSpPr>
        <p:spPr>
          <a:xfrm>
            <a:off x="8634763" y="1885325"/>
            <a:ext cx="1672200" cy="10647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QOS: 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Increased User Happiness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8527050" y="1020802"/>
            <a:ext cx="16722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Tier 3: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Colt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5"/>
          <p:cNvSpPr/>
          <p:nvPr/>
        </p:nvSpPr>
        <p:spPr>
          <a:xfrm>
            <a:off x="8860125" y="3423305"/>
            <a:ext cx="1672200" cy="12192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Optimize 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Bandwidth for minimum cost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5"/>
          <p:cNvSpPr txBox="1"/>
          <p:nvPr/>
        </p:nvSpPr>
        <p:spPr>
          <a:xfrm rot="8670526">
            <a:off x="8899715" y="4352947"/>
            <a:ext cx="344140" cy="369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5"/>
          <p:cNvSpPr/>
          <p:nvPr/>
        </p:nvSpPr>
        <p:spPr>
          <a:xfrm>
            <a:off x="8638513" y="5115775"/>
            <a:ext cx="1595400" cy="906600"/>
          </a:xfrm>
          <a:prstGeom prst="rect">
            <a:avLst/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educed packet loss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5"/>
          <p:cNvSpPr/>
          <p:nvPr/>
        </p:nvSpPr>
        <p:spPr>
          <a:xfrm>
            <a:off x="3599236" y="6034584"/>
            <a:ext cx="5300400" cy="7056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800" u="none" cap="none" strike="noStrike">
                <a:solidFill>
                  <a:schemeClr val="lt1"/>
                </a:solidFill>
              </a:rPr>
              <a:t>Feedback from </a:t>
            </a:r>
            <a:br>
              <a:rPr i="0" lang="en-US" sz="1800" u="none" cap="none" strike="noStrike">
                <a:solidFill>
                  <a:schemeClr val="lt1"/>
                </a:solidFill>
              </a:rPr>
            </a:br>
            <a:r>
              <a:rPr lang="en-US" sz="1800">
                <a:solidFill>
                  <a:schemeClr val="lt1"/>
                </a:solidFill>
              </a:rPr>
              <a:t>Colt Technology Services</a:t>
            </a:r>
            <a:endParaRPr i="0" sz="1800" u="none" cap="none" strike="noStrike">
              <a:solidFill>
                <a:schemeClr val="lt1"/>
              </a:solidFill>
            </a:endParaRPr>
          </a:p>
        </p:txBody>
      </p:sp>
      <p:cxnSp>
        <p:nvCxnSpPr>
          <p:cNvPr id="454" name="Google Shape;454;p45"/>
          <p:cNvCxnSpPr/>
          <p:nvPr/>
        </p:nvCxnSpPr>
        <p:spPr>
          <a:xfrm rot="5400000">
            <a:off x="8341725" y="4107850"/>
            <a:ext cx="2896500" cy="1780500"/>
          </a:xfrm>
          <a:prstGeom prst="bentConnector3">
            <a:avLst>
              <a:gd fmla="val 49879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55" name="Google Shape;455;p45"/>
          <p:cNvCxnSpPr>
            <a:stCxn id="453" idx="1"/>
            <a:endCxn id="456" idx="1"/>
          </p:cNvCxnSpPr>
          <p:nvPr/>
        </p:nvCxnSpPr>
        <p:spPr>
          <a:xfrm rot="10800000">
            <a:off x="414436" y="2447784"/>
            <a:ext cx="3184800" cy="3939600"/>
          </a:xfrm>
          <a:prstGeom prst="bentConnector3">
            <a:avLst>
              <a:gd fmla="val 107474" name="adj1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57" name="Google Shape;457;p45"/>
          <p:cNvCxnSpPr/>
          <p:nvPr/>
        </p:nvCxnSpPr>
        <p:spPr>
          <a:xfrm flipH="1">
            <a:off x="8103152" y="2829243"/>
            <a:ext cx="443700" cy="506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58" name="Google Shape;458;p45"/>
          <p:cNvCxnSpPr/>
          <p:nvPr/>
        </p:nvCxnSpPr>
        <p:spPr>
          <a:xfrm rot="10800000">
            <a:off x="8115188" y="3683613"/>
            <a:ext cx="746700" cy="6111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59" name="Google Shape;459;p45"/>
          <p:cNvCxnSpPr>
            <a:stCxn id="452" idx="1"/>
          </p:cNvCxnSpPr>
          <p:nvPr/>
        </p:nvCxnSpPr>
        <p:spPr>
          <a:xfrm rot="10800000">
            <a:off x="8262313" y="4234975"/>
            <a:ext cx="376200" cy="13341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  <p:cxnSp>
        <p:nvCxnSpPr>
          <p:cNvPr id="460" name="Google Shape;460;p45"/>
          <p:cNvCxnSpPr/>
          <p:nvPr/>
        </p:nvCxnSpPr>
        <p:spPr>
          <a:xfrm flipH="1">
            <a:off x="8174588" y="708275"/>
            <a:ext cx="33900" cy="523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56" name="Google Shape;4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525" y="1838049"/>
            <a:ext cx="1219200" cy="1219200"/>
          </a:xfrm>
          <a:prstGeom prst="rect">
            <a:avLst/>
          </a:prstGeom>
          <a:noFill/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3225" y="1924150"/>
            <a:ext cx="1133100" cy="11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 rotWithShape="1">
          <a:blip r:embed="rId5">
            <a:alphaModFix/>
          </a:blip>
          <a:srcRect b="0" l="13847" r="16001" t="0"/>
          <a:stretch/>
        </p:blipFill>
        <p:spPr>
          <a:xfrm>
            <a:off x="10856550" y="3549850"/>
            <a:ext cx="1146600" cy="1136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06966" y="5178545"/>
            <a:ext cx="1850709" cy="13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5"/>
          <p:cNvSpPr txBox="1"/>
          <p:nvPr/>
        </p:nvSpPr>
        <p:spPr>
          <a:xfrm>
            <a:off x="664750" y="4232925"/>
            <a:ext cx="1672200" cy="1761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uantifying quality of service on 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traffic</a:t>
            </a:r>
            <a:endParaRPr sz="2300">
              <a:solidFill>
                <a:schemeClr val="lt1"/>
              </a:solidFill>
            </a:endParaRPr>
          </a:p>
        </p:txBody>
      </p:sp>
      <p:cxnSp>
        <p:nvCxnSpPr>
          <p:cNvPr id="465" name="Google Shape;465;p45"/>
          <p:cNvCxnSpPr>
            <a:endCxn id="441" idx="1"/>
          </p:cNvCxnSpPr>
          <p:nvPr/>
        </p:nvCxnSpPr>
        <p:spPr>
          <a:xfrm flipH="1" rot="10800000">
            <a:off x="2336875" y="2845100"/>
            <a:ext cx="2194800" cy="17616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 txBox="1"/>
          <p:nvPr>
            <p:ph type="title"/>
          </p:nvPr>
        </p:nvSpPr>
        <p:spPr>
          <a:xfrm>
            <a:off x="415633" y="586326"/>
            <a:ext cx="4941900" cy="444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(Colt) Perspective</a:t>
            </a:r>
            <a:endParaRPr/>
          </a:p>
        </p:txBody>
      </p:sp>
      <p:pic>
        <p:nvPicPr>
          <p:cNvPr id="472" name="Google Shape;4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588" y="1544475"/>
            <a:ext cx="8862825" cy="50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>
            <p:ph type="title"/>
          </p:nvPr>
        </p:nvSpPr>
        <p:spPr>
          <a:xfrm>
            <a:off x="415633" y="871101"/>
            <a:ext cx="4941900" cy="444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(Colt) Perspective</a:t>
            </a:r>
            <a:endParaRPr/>
          </a:p>
        </p:txBody>
      </p:sp>
      <p:sp>
        <p:nvSpPr>
          <p:cNvPr id="479" name="Google Shape;479;p47"/>
          <p:cNvSpPr txBox="1"/>
          <p:nvPr>
            <p:ph idx="1" type="body"/>
          </p:nvPr>
        </p:nvSpPr>
        <p:spPr>
          <a:xfrm>
            <a:off x="6160767" y="871100"/>
            <a:ext cx="5615700" cy="498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three user requirements:</a:t>
            </a:r>
            <a:endParaRPr/>
          </a:p>
          <a:p>
            <a:pPr indent="-330200" lvl="0" marL="457200" rtl="0" algn="l">
              <a:spcBef>
                <a:spcPts val="210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Optimize bandwidth for minimum cost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Reduced packet loss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QOS: Increased user happiness (from the </a:t>
            </a:r>
            <a:r>
              <a:rPr lang="en-US"/>
              <a:t>customer </a:t>
            </a:r>
            <a:r>
              <a:rPr lang="en-US"/>
              <a:t>perspective)(UI)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Questions for the Colt team:</a:t>
            </a:r>
            <a:endParaRPr/>
          </a:p>
          <a:p>
            <a:pPr indent="-330200" lvl="0" marL="457200" rtl="0" algn="l">
              <a:spcBef>
                <a:spcPts val="210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Are we creating an extension of an existing UI used by your team that displays data collected?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What are some of the visual components that should be a part of the UI? EX: Output about the specific applications, data visualizations for non-technical audience</a:t>
            </a:r>
            <a:endParaRPr/>
          </a:p>
        </p:txBody>
      </p:sp>
      <p:pic>
        <p:nvPicPr>
          <p:cNvPr id="480" name="Google Shape;4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5" y="2150254"/>
            <a:ext cx="5301800" cy="2965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8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8"/>
          <p:cNvSpPr txBox="1"/>
          <p:nvPr>
            <p:ph idx="1" type="body"/>
          </p:nvPr>
        </p:nvSpPr>
        <p:spPr>
          <a:xfrm>
            <a:off x="609600" y="1270070"/>
            <a:ext cx="10972800" cy="521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77" y="0"/>
            <a:ext cx="1143744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9"/>
          <p:cNvSpPr txBox="1"/>
          <p:nvPr>
            <p:ph type="title"/>
          </p:nvPr>
        </p:nvSpPr>
        <p:spPr>
          <a:xfrm>
            <a:off x="609600" y="274638"/>
            <a:ext cx="10972800" cy="6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9"/>
          <p:cNvSpPr txBox="1"/>
          <p:nvPr>
            <p:ph idx="1" type="body"/>
          </p:nvPr>
        </p:nvSpPr>
        <p:spPr>
          <a:xfrm>
            <a:off x="609600" y="1270070"/>
            <a:ext cx="10972800" cy="521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44" y="0"/>
            <a:ext cx="1140031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